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4" r:id="rId3"/>
    <p:sldId id="289" r:id="rId4"/>
    <p:sldId id="267" r:id="rId5"/>
    <p:sldId id="287" r:id="rId6"/>
    <p:sldId id="288" r:id="rId7"/>
    <p:sldId id="265" r:id="rId8"/>
    <p:sldId id="295" r:id="rId9"/>
    <p:sldId id="296" r:id="rId10"/>
    <p:sldId id="298" r:id="rId11"/>
    <p:sldId id="299" r:id="rId12"/>
    <p:sldId id="297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0" r:id="rId22"/>
    <p:sldId id="308" r:id="rId23"/>
    <p:sldId id="309" r:id="rId24"/>
    <p:sldId id="311" r:id="rId25"/>
    <p:sldId id="312" r:id="rId26"/>
    <p:sldId id="314" r:id="rId27"/>
    <p:sldId id="290" r:id="rId28"/>
    <p:sldId id="279" r:id="rId29"/>
    <p:sldId id="278" r:id="rId30"/>
    <p:sldId id="260" r:id="rId31"/>
  </p:sldIdLst>
  <p:sldSz cx="12192000" cy="6858000"/>
  <p:notesSz cx="6858000" cy="9144000"/>
  <p:embeddedFontLst>
    <p:embeddedFont>
      <p:font typeface="Hakgyoansim YeohaengOTF R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4F5"/>
    <a:srgbClr val="B3D2D4"/>
    <a:srgbClr val="E1E6E9"/>
    <a:srgbClr val="EAF0F0"/>
    <a:srgbClr val="ECF1F4"/>
    <a:srgbClr val="065A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2025. 5. 9.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80375" y="2922731"/>
            <a:ext cx="6743352" cy="1384995"/>
            <a:chOff x="591526" y="2967335"/>
            <a:chExt cx="6743352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91526" y="2967335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사이트설계도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6664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AI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융합소프트웨어 </a:t>
              </a:r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A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반 </a:t>
              </a:r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2502110407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 최민서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57DED-8828-B2D3-A3E5-665F29BE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0939501B-BDCC-9C37-931C-E3FAD29BF17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DB02EE-9454-91F1-1EF8-7094BBC3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78" t="62435" r="18483" b="-3281"/>
          <a:stretch/>
        </p:blipFill>
        <p:spPr>
          <a:xfrm>
            <a:off x="-78060" y="2397511"/>
            <a:ext cx="12348119" cy="42089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B0F09A-5BA9-DA37-7186-511C46F88742}"/>
              </a:ext>
            </a:extLst>
          </p:cNvPr>
          <p:cNvSpPr txBox="1"/>
          <p:nvPr/>
        </p:nvSpPr>
        <p:spPr>
          <a:xfrm>
            <a:off x="4702830" y="37582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중앙하단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96B6C93-686D-F388-16DD-DF837673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8753"/>
              </p:ext>
            </p:extLst>
          </p:nvPr>
        </p:nvGraphicFramePr>
        <p:xfrm>
          <a:off x="1847384" y="1373098"/>
          <a:ext cx="8497230" cy="7306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59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다가오는 시험일정에 대한 안내 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시용자가 로그인 후 관심 자격증을 설정하면 해당 영역의 시험일정도 사용자가 선택한 자격증으로 변경됨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30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79DD7-585C-A64B-9C73-EE61BCB9A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F89ED399-89D9-C959-18E0-2819E05343BE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D9A3C-52F1-A7E2-D083-512B639AAF02}"/>
              </a:ext>
            </a:extLst>
          </p:cNvPr>
          <p:cNvSpPr txBox="1"/>
          <p:nvPr/>
        </p:nvSpPr>
        <p:spPr>
          <a:xfrm>
            <a:off x="4319965" y="42540"/>
            <a:ext cx="337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최하단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E3F1294-6ACD-082B-A9EB-C23232B0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22632"/>
              </p:ext>
            </p:extLst>
          </p:nvPr>
        </p:nvGraphicFramePr>
        <p:xfrm>
          <a:off x="1847384" y="1373098"/>
          <a:ext cx="8497230" cy="7306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59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각종 기능에 대한 간략 소개 및 바로가기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CBC5882-D841-6761-2820-79CBF1D7D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44" y="2603321"/>
            <a:ext cx="9169678" cy="35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39A4FC-9FA6-D091-8C0B-21F565D5E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3FCC37B8-A633-8155-D6E2-B1082E148D8D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F66CE7-1A81-CF67-434E-D70F2D15BF49}"/>
              </a:ext>
            </a:extLst>
          </p:cNvPr>
          <p:cNvSpPr txBox="1"/>
          <p:nvPr/>
        </p:nvSpPr>
        <p:spPr>
          <a:xfrm>
            <a:off x="9423293" y="-50035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회원 가입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3D6D366-28B5-9002-D59E-96B67D7B1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622"/>
              </p:ext>
            </p:extLst>
          </p:nvPr>
        </p:nvGraphicFramePr>
        <p:xfrm>
          <a:off x="7126393" y="1485724"/>
          <a:ext cx="4782016" cy="12591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1007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이메일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비밀번호 입력 후 회원가입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또는 하단의 구글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네이버 간편 가입을 통한 가입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BBD931-6D73-E2C8-02B7-A3CF540F3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4324"/>
          <a:stretch/>
        </p:blipFill>
        <p:spPr>
          <a:xfrm>
            <a:off x="914401" y="74199"/>
            <a:ext cx="5998028" cy="67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94FE7-56C8-94FF-C02B-D89F2C5F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EAB8D33-1F86-F51F-E8D2-4F1A00FDA89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684355-6F64-DA67-C86B-4C35084E1BA3}"/>
              </a:ext>
            </a:extLst>
          </p:cNvPr>
          <p:cNvSpPr txBox="1"/>
          <p:nvPr/>
        </p:nvSpPr>
        <p:spPr>
          <a:xfrm>
            <a:off x="9915556" y="106258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로그인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BE61321-29E5-5D04-1540-FE1467906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803317"/>
              </p:ext>
            </p:extLst>
          </p:nvPr>
        </p:nvGraphicFramePr>
        <p:xfrm>
          <a:off x="7126393" y="1485724"/>
          <a:ext cx="4782016" cy="12591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1007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이메일 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비밀번호 입력을 통한 로그인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기존에 등록한 구글계정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네이버 계정을 통한 간편 로그인 지원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225F8B1-5D07-105F-106A-C4BFDDEE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5" r="28288"/>
          <a:stretch/>
        </p:blipFill>
        <p:spPr>
          <a:xfrm>
            <a:off x="805543" y="106258"/>
            <a:ext cx="5936000" cy="66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47778-E082-B5ED-D880-1D5E8F62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99CF3E4-C5AD-F78A-8C7C-5CE68DBD5212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5CE742-4FBD-2297-F29D-915E07139AA9}"/>
              </a:ext>
            </a:extLst>
          </p:cNvPr>
          <p:cNvSpPr txBox="1"/>
          <p:nvPr/>
        </p:nvSpPr>
        <p:spPr>
          <a:xfrm>
            <a:off x="9203638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178F0-25DA-C8AF-EE0C-760C91EC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89" y="0"/>
            <a:ext cx="4608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3E859-CE70-ABE7-CABE-ECB3B5F2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C81D7CBA-1626-D649-5A00-14C301598D72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0ABC4-F078-7624-436E-E19656519E0C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B66E181-A215-E034-C334-C6A61F0D3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70279"/>
              </p:ext>
            </p:extLst>
          </p:nvPr>
        </p:nvGraphicFramePr>
        <p:xfrm>
          <a:off x="3357266" y="133296"/>
          <a:ext cx="4782016" cy="10333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9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781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기출문제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카테고리별 자격증 모아보기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검색창을 통한 자격증 검색 지원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1C6CF80-0D83-299A-69E0-A54586F6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69" y="1430073"/>
            <a:ext cx="9735061" cy="54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815A3-2EDB-5A56-7A12-EC6A18A1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FF990859-67C6-FAE3-F8B5-54DDAB5D7BD9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93122D-E5FD-92B9-789C-89F34D164F58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F056D4-60B5-126D-BE25-D951E6D73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75891"/>
              </p:ext>
            </p:extLst>
          </p:nvPr>
        </p:nvGraphicFramePr>
        <p:xfrm>
          <a:off x="2935315" y="789591"/>
          <a:ext cx="6321368" cy="10333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2902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5328466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9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781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인기 자격증 기출문제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사용자들의 패턴 분석을 통해 최근 인기 있는 자격증 안내 및 바로가기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3F2296-BD15-6BC6-1089-279435CF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317"/>
          <a:stretch/>
        </p:blipFill>
        <p:spPr>
          <a:xfrm>
            <a:off x="633262" y="2351313"/>
            <a:ext cx="10925475" cy="32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4D7FD-0CB7-290E-DBF5-4FA65F664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69847E0-9390-D962-06D7-2BEEF2B4EB17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1EA9D5-0CA1-8E7A-338D-48C37DF6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2" y="1189124"/>
            <a:ext cx="9347211" cy="5211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786F6-E2A0-B127-BF64-9E2873001AEF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</p:spTree>
    <p:extLst>
      <p:ext uri="{BB962C8B-B14F-4D97-AF65-F5344CB8AC3E}">
        <p14:creationId xmlns:p14="http://schemas.microsoft.com/office/powerpoint/2010/main" val="29670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A3271-79B0-909E-47EA-FF6B2A4C1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6739924-B519-8B1E-E478-188E825A115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8AC0B-F6CB-60AC-3931-8B6CC5945975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38D58-1574-FF31-6267-B2B1DB30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493824" y="212295"/>
            <a:ext cx="8726376" cy="643341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9064C83-E3DC-B6BC-C1BD-EC24D6D6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4079"/>
              </p:ext>
            </p:extLst>
          </p:nvPr>
        </p:nvGraphicFramePr>
        <p:xfrm>
          <a:off x="7424058" y="3109539"/>
          <a:ext cx="4767942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890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19037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기출문제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상세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자격증을 선택하여 기출문제 상세화면으로 진입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출제 확률에 따라 다른 색상으로 구분 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모의고사 시작하기 버튼을 통해 바로 시험 응시도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20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096B7-F6D1-5F85-7201-A411969F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5B6051C-4F30-6555-C028-59B2C2BF968A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4410-11DA-F525-E9B7-AB96479618FD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59A6EB7-ECE6-8E42-B8ED-9C155AF74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05187"/>
              </p:ext>
            </p:extLst>
          </p:nvPr>
        </p:nvGraphicFramePr>
        <p:xfrm>
          <a:off x="3461657" y="5310761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시험 </a:t>
                      </a:r>
                      <a:r>
                        <a:rPr lang="ko-KR" altLang="en-US" sz="1050" dirty="0" err="1"/>
                        <a:t>회차별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시험 </a:t>
                      </a:r>
                      <a:r>
                        <a:rPr lang="ko-KR" altLang="en-US" sz="1050" dirty="0" err="1"/>
                        <a:t>회차별</a:t>
                      </a:r>
                      <a:r>
                        <a:rPr lang="ko-KR" altLang="en-US" sz="1050" dirty="0"/>
                        <a:t> 문제 모아보기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E736D0E-FBBF-8E0C-6BAE-80A4F8AF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0" y="1547239"/>
            <a:ext cx="9890146" cy="33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691888" y="2883366"/>
            <a:ext cx="1484702" cy="1091268"/>
            <a:chOff x="5253582" y="1414193"/>
            <a:chExt cx="1484702" cy="10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253582" y="2043796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설계 목적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63B949-53A8-5C27-5748-F841FEAB88A0}"/>
              </a:ext>
            </a:extLst>
          </p:cNvPr>
          <p:cNvGrpSpPr/>
          <p:nvPr/>
        </p:nvGrpSpPr>
        <p:grpSpPr>
          <a:xfrm>
            <a:off x="3183123" y="2883366"/>
            <a:ext cx="2784737" cy="1091268"/>
            <a:chOff x="5253582" y="1414193"/>
            <a:chExt cx="2784737" cy="10912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7C429-D02E-071D-BE9E-4EDB1ABA8484}"/>
                </a:ext>
              </a:extLst>
            </p:cNvPr>
            <p:cNvSpPr txBox="1"/>
            <p:nvPr/>
          </p:nvSpPr>
          <p:spPr>
            <a:xfrm>
              <a:off x="5253582" y="1414193"/>
              <a:ext cx="529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62D90-E49A-734C-FD5D-DF34B8816DAA}"/>
                </a:ext>
              </a:extLst>
            </p:cNvPr>
            <p:cNvSpPr txBox="1"/>
            <p:nvPr/>
          </p:nvSpPr>
          <p:spPr>
            <a:xfrm>
              <a:off x="5253582" y="2043796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사이트 설계도 발표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540432-8DEB-80B0-D7C1-79A6E826EC9B}"/>
              </a:ext>
            </a:extLst>
          </p:cNvPr>
          <p:cNvGrpSpPr/>
          <p:nvPr/>
        </p:nvGrpSpPr>
        <p:grpSpPr>
          <a:xfrm>
            <a:off x="6349272" y="2883366"/>
            <a:ext cx="2100255" cy="1091268"/>
            <a:chOff x="5253582" y="1414193"/>
            <a:chExt cx="2100255" cy="10912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B0206-2BCE-D5ED-2009-9C537174032A}"/>
                </a:ext>
              </a:extLst>
            </p:cNvPr>
            <p:cNvSpPr txBox="1"/>
            <p:nvPr/>
          </p:nvSpPr>
          <p:spPr>
            <a:xfrm>
              <a:off x="5253582" y="1414193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D3392B-9EC2-95C3-A72B-152340AA5B1E}"/>
                </a:ext>
              </a:extLst>
            </p:cNvPr>
            <p:cNvSpPr txBox="1"/>
            <p:nvPr/>
          </p:nvSpPr>
          <p:spPr>
            <a:xfrm>
              <a:off x="5253582" y="2043796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보완 필요사항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3A971F-ED00-513F-4FEF-F0F6D7182FE5}"/>
              </a:ext>
            </a:extLst>
          </p:cNvPr>
          <p:cNvGrpSpPr/>
          <p:nvPr/>
        </p:nvGrpSpPr>
        <p:grpSpPr>
          <a:xfrm>
            <a:off x="9177964" y="2883366"/>
            <a:ext cx="800219" cy="1091268"/>
            <a:chOff x="5253582" y="1414193"/>
            <a:chExt cx="800219" cy="10912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39F643-8E28-249A-7C5B-A2A8BB3E0682}"/>
                </a:ext>
              </a:extLst>
            </p:cNvPr>
            <p:cNvSpPr txBox="1"/>
            <p:nvPr/>
          </p:nvSpPr>
          <p:spPr>
            <a:xfrm>
              <a:off x="5253582" y="1414193"/>
              <a:ext cx="53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8C59C0-2ED6-6FD5-50B4-6A5DD4AFA014}"/>
                </a:ext>
              </a:extLst>
            </p:cNvPr>
            <p:cNvSpPr txBox="1"/>
            <p:nvPr/>
          </p:nvSpPr>
          <p:spPr>
            <a:xfrm>
              <a:off x="5253582" y="204379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질문</a:t>
              </a: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1ADC5-EBA4-7602-CC6D-7E1DB4FF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3B3F4AB5-5FE2-68A6-3E76-0D79EA19132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D0940-BD3D-71BD-1CA8-585EA63DE65B}"/>
              </a:ext>
            </a:extLst>
          </p:cNvPr>
          <p:cNvSpPr txBox="1"/>
          <p:nvPr/>
        </p:nvSpPr>
        <p:spPr>
          <a:xfrm>
            <a:off x="9532153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062DB-844E-2DF0-E180-676DE62F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" y="964293"/>
            <a:ext cx="9539184" cy="5492779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E60643-0632-6368-02CC-1B5EBF29B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15430"/>
              </p:ext>
            </p:extLst>
          </p:nvPr>
        </p:nvGraphicFramePr>
        <p:xfrm>
          <a:off x="5508171" y="590459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모의고사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실제시험 시간대로 모의고사를 풀어볼 수 있는 기능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페이지에 </a:t>
                      </a:r>
                      <a:r>
                        <a:rPr lang="en-US" altLang="ko-KR" sz="1050" dirty="0"/>
                        <a:t>20</a:t>
                      </a:r>
                      <a:r>
                        <a:rPr lang="ko-KR" altLang="en-US" sz="1050" dirty="0"/>
                        <a:t>문항씩 보여주고 이후 하단에 다음 페이지로 넘어갈 수 있는 버튼 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5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C70FD-9CBF-8E8A-8C8A-B73E4BFC8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133E7D1-B7D9-1FB1-D373-978E3DD8ABCD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D66DA-2CB4-6C73-43D3-DCF942C04105}"/>
              </a:ext>
            </a:extLst>
          </p:cNvPr>
          <p:cNvSpPr txBox="1"/>
          <p:nvPr/>
        </p:nvSpPr>
        <p:spPr>
          <a:xfrm>
            <a:off x="9575696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B41BC91-19F1-33D4-4AE7-5E8EA7A8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05223"/>
              </p:ext>
            </p:extLst>
          </p:nvPr>
        </p:nvGraphicFramePr>
        <p:xfrm>
          <a:off x="3494314" y="5857893"/>
          <a:ext cx="5704113" cy="6909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79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39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합격화면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점수에 따른 합격 화면 표시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4D8451-892A-CB15-FB1A-46580813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885"/>
            <a:ext cx="9274629" cy="53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E1C10-499A-F778-5A2F-06C232C3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91011AA-38E3-F98E-43E0-BE1F8AF245D0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461A9-E1D6-F5AD-18AC-63DAFE336B44}"/>
              </a:ext>
            </a:extLst>
          </p:cNvPr>
          <p:cNvSpPr txBox="1"/>
          <p:nvPr/>
        </p:nvSpPr>
        <p:spPr>
          <a:xfrm>
            <a:off x="9596418" y="59738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CD80C0E-CFCE-6E7A-D050-2A100C174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76687"/>
              </p:ext>
            </p:extLst>
          </p:nvPr>
        </p:nvGraphicFramePr>
        <p:xfrm>
          <a:off x="4876799" y="599118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불합격 화면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불합격 화면 예시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오답 확인하기 버튼을 통해 오답 및 정답 확인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A1D709-CD5A-B981-EF98-E83ADAC8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475237"/>
            <a:ext cx="9579429" cy="55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FFEBB-47D0-A817-33D9-9A4AAD98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BD263ED8-6F09-2A28-6240-795152EFDF6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34C2D-D6AA-6E5A-F932-5FC29BE6C8D1}"/>
              </a:ext>
            </a:extLst>
          </p:cNvPr>
          <p:cNvSpPr txBox="1"/>
          <p:nvPr/>
        </p:nvSpPr>
        <p:spPr>
          <a:xfrm>
            <a:off x="9596418" y="11252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0C6A98-5C3E-1FA9-ADAC-09731BC63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07472"/>
              </p:ext>
            </p:extLst>
          </p:nvPr>
        </p:nvGraphicFramePr>
        <p:xfrm>
          <a:off x="3962401" y="597897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오답확인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오답 확인 및 </a:t>
                      </a:r>
                      <a:r>
                        <a:rPr lang="ko-KR" altLang="en-US" sz="1050" dirty="0" err="1"/>
                        <a:t>오답일경우</a:t>
                      </a:r>
                      <a:r>
                        <a:rPr lang="ko-KR" altLang="en-US" sz="1050" dirty="0"/>
                        <a:t> 정답과 해설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440E98-669E-906B-7949-A906EE57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528025"/>
            <a:ext cx="9296400" cy="53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3444D-36F4-7513-3EBD-22EC5A4C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2178DD4-64EE-A4D6-F901-ADBF0B51B40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2014F-7575-8621-86D5-675E50BC168B}"/>
              </a:ext>
            </a:extLst>
          </p:cNvPr>
          <p:cNvSpPr txBox="1"/>
          <p:nvPr/>
        </p:nvSpPr>
        <p:spPr>
          <a:xfrm>
            <a:off x="9596418" y="11252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시험일정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C274E-4BCE-377C-B400-1BD36EB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" y="103840"/>
            <a:ext cx="8175171" cy="6320754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A443A11-2FB6-C538-B7CA-9551A3A0D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73805"/>
              </p:ext>
            </p:extLst>
          </p:nvPr>
        </p:nvGraphicFramePr>
        <p:xfrm>
          <a:off x="5190096" y="555778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시험일정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 종류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 응시 기간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상태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접수 예정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접수중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접수 마감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으로</a:t>
                      </a:r>
                      <a:r>
                        <a:rPr lang="ko-KR" altLang="en-US" sz="1050" dirty="0"/>
                        <a:t> 조회 가능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간략한 시험 접수방법 안내 및 주관기관의 링크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A6A50-D4F7-6470-A406-31D79C9E7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FD19BA3-D535-5FF7-7A9B-4E3DDFDEE30A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1819E-807A-4807-3D6C-532B61E35BEC}"/>
              </a:ext>
            </a:extLst>
          </p:cNvPr>
          <p:cNvSpPr txBox="1"/>
          <p:nvPr/>
        </p:nvSpPr>
        <p:spPr>
          <a:xfrm>
            <a:off x="9596418" y="112526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 err="1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시험팁</a:t>
            </a:r>
            <a:endParaRPr kumimoji="1" lang="ko-KR" altLang="en-US" sz="4800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3117FE-A8F8-507C-D57C-DF994F14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1" y="0"/>
            <a:ext cx="7044267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D6C57F6-7395-420E-B81B-2C9FC5301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05537"/>
              </p:ext>
            </p:extLst>
          </p:nvPr>
        </p:nvGraphicFramePr>
        <p:xfrm>
          <a:off x="5617662" y="572106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시험팁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 시험 관련 후기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팁을 공유할 수 있는 공간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3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C1006-B3A1-122E-2BAA-5CEF8489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BEE46F70-0A14-D86A-63D9-5F8D013F4F13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E4491-53B2-6895-D99A-71F68B0D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99" y="0"/>
            <a:ext cx="75478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59088-542F-01B2-2EE3-E1CC1739B3B9}"/>
              </a:ext>
            </a:extLst>
          </p:cNvPr>
          <p:cNvSpPr txBox="1"/>
          <p:nvPr/>
        </p:nvSpPr>
        <p:spPr>
          <a:xfrm>
            <a:off x="9596418" y="112526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 err="1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굿즈샵</a:t>
            </a:r>
            <a:endParaRPr kumimoji="1" lang="ko-KR" altLang="en-US" sz="4800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2FC169-3130-584E-96FC-EF27D51FB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226083"/>
              </p:ext>
            </p:extLst>
          </p:nvPr>
        </p:nvGraphicFramePr>
        <p:xfrm>
          <a:off x="6178995" y="540538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굿즈샵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합격볼펜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 err="1"/>
                        <a:t>스터디플래너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암기 카드 등 각종 </a:t>
                      </a:r>
                      <a:r>
                        <a:rPr lang="ko-KR" altLang="en-US" sz="1050" dirty="0" err="1"/>
                        <a:t>굿즈</a:t>
                      </a:r>
                      <a:r>
                        <a:rPr lang="ko-KR" altLang="en-US" sz="1050" dirty="0"/>
                        <a:t> 판매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0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3833B-C2B3-1BD7-DE65-824C6DF0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074A63B6-E7DD-B9CD-DB6D-C099A84A020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C8F65-B133-285D-C796-72166591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41116"/>
            <a:ext cx="8882743" cy="6212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7B1074-DF59-0741-AFA3-0EBFAD87A820}"/>
              </a:ext>
            </a:extLst>
          </p:cNvPr>
          <p:cNvSpPr txBox="1"/>
          <p:nvPr/>
        </p:nvSpPr>
        <p:spPr>
          <a:xfrm>
            <a:off x="10116077" y="101640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구독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F9379A4-3C50-6C00-6AD9-C3E1E0DF1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77416"/>
              </p:ext>
            </p:extLst>
          </p:nvPr>
        </p:nvGraphicFramePr>
        <p:xfrm>
          <a:off x="6240799" y="599118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구독플랜을 통한 수익 창출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682402" y="409534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저작권 문제 해결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FE17-D6E7-67DC-3225-D764325C596D}"/>
              </a:ext>
            </a:extLst>
          </p:cNvPr>
          <p:cNvSpPr txBox="1"/>
          <p:nvPr/>
        </p:nvSpPr>
        <p:spPr>
          <a:xfrm>
            <a:off x="330387" y="3780619"/>
            <a:ext cx="314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출판사 등과 협업 진행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DD89E-03BB-1087-EAC4-6FFEB14FD975}"/>
              </a:ext>
            </a:extLst>
          </p:cNvPr>
          <p:cNvSpPr txBox="1"/>
          <p:nvPr/>
        </p:nvSpPr>
        <p:spPr>
          <a:xfrm>
            <a:off x="8824131" y="4380784"/>
            <a:ext cx="460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AI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활용한 문제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A3FD-1036-5E20-A04A-81CEB2347DB8}"/>
              </a:ext>
            </a:extLst>
          </p:cNvPr>
          <p:cNvSpPr txBox="1"/>
          <p:nvPr/>
        </p:nvSpPr>
        <p:spPr>
          <a:xfrm>
            <a:off x="7916758" y="1741731"/>
            <a:ext cx="25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공개 문제 활용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CFCCD01-F538-D39A-F7E4-C80486578C7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4E79-C0FC-2AF0-C7A8-6DFAAAFAAA9C}"/>
              </a:ext>
            </a:extLst>
          </p:cNvPr>
          <p:cNvSpPr txBox="1"/>
          <p:nvPr/>
        </p:nvSpPr>
        <p:spPr>
          <a:xfrm>
            <a:off x="7916758" y="2180301"/>
            <a:ext cx="2838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Q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넷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HRD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넷 등 공개 문제 오픈소스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3BED3-3DA5-1631-D2C1-0E1F7E21A246}"/>
              </a:ext>
            </a:extLst>
          </p:cNvPr>
          <p:cNvSpPr txBox="1"/>
          <p:nvPr/>
        </p:nvSpPr>
        <p:spPr>
          <a:xfrm>
            <a:off x="8930173" y="4857887"/>
            <a:ext cx="2957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기존 문제들만 출제하여 보여주는 것이 아닌 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AI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를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활용한 신규 문제를 생성하여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제공하는것도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가능함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2C2C8-FEAE-7410-D3AB-EC94098558FC}"/>
              </a:ext>
            </a:extLst>
          </p:cNvPr>
          <p:cNvSpPr txBox="1"/>
          <p:nvPr/>
        </p:nvSpPr>
        <p:spPr>
          <a:xfrm>
            <a:off x="682402" y="4371022"/>
            <a:ext cx="2353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한빛아카테미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시나공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등의 동영상 강의도 함께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하는곳과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협업을 진행하여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기출 문제를 제공받고 동영상 강좌에 대한 홍보를 진행하는 식으로 협업 진행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574C9A-3476-27B4-930B-53E2A4CA2521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5311170" y="4449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수익성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1C269-4EFA-7B7F-6D7D-619ECC378A87}"/>
              </a:ext>
            </a:extLst>
          </p:cNvPr>
          <p:cNvSpPr/>
          <p:nvPr/>
        </p:nvSpPr>
        <p:spPr>
          <a:xfrm>
            <a:off x="4004847" y="2451104"/>
            <a:ext cx="4001751" cy="2107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13C7BD-7515-C755-6F55-1339E7245D28}"/>
              </a:ext>
            </a:extLst>
          </p:cNvPr>
          <p:cNvSpPr/>
          <p:nvPr/>
        </p:nvSpPr>
        <p:spPr>
          <a:xfrm>
            <a:off x="4004847" y="14785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8F51F7-C428-6A8D-754F-0CF3F56E7BFA}"/>
              </a:ext>
            </a:extLst>
          </p:cNvPr>
          <p:cNvSpPr/>
          <p:nvPr/>
        </p:nvSpPr>
        <p:spPr>
          <a:xfrm>
            <a:off x="4004847" y="4730583"/>
            <a:ext cx="4001751" cy="719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1213-1FA9-8BAD-30D9-B710247126A1}"/>
              </a:ext>
            </a:extLst>
          </p:cNvPr>
          <p:cNvSpPr/>
          <p:nvPr/>
        </p:nvSpPr>
        <p:spPr>
          <a:xfrm>
            <a:off x="4356899" y="28132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DEC6FA-B725-5731-7F86-7B5DE0D4E95D}"/>
              </a:ext>
            </a:extLst>
          </p:cNvPr>
          <p:cNvSpPr/>
          <p:nvPr/>
        </p:nvSpPr>
        <p:spPr>
          <a:xfrm>
            <a:off x="4356899" y="36946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0A6681-5CF4-C3A4-7C87-68D556A8304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05723" y="21978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65AC46-D105-2545-9750-BFEDF5FC34AB}"/>
              </a:ext>
            </a:extLst>
          </p:cNvPr>
          <p:cNvCxnSpPr>
            <a:cxnSpLocks/>
          </p:cNvCxnSpPr>
          <p:nvPr/>
        </p:nvCxnSpPr>
        <p:spPr>
          <a:xfrm>
            <a:off x="6005723" y="45583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15937-BBE2-C440-D688-41605F34F486}"/>
              </a:ext>
            </a:extLst>
          </p:cNvPr>
          <p:cNvSpPr txBox="1"/>
          <p:nvPr/>
        </p:nvSpPr>
        <p:spPr>
          <a:xfrm>
            <a:off x="4110013" y="1656270"/>
            <a:ext cx="379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서버 운영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서비스 제공 등 수익 필요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42094-8786-620A-5BE5-B82C3E27C64A}"/>
              </a:ext>
            </a:extLst>
          </p:cNvPr>
          <p:cNvSpPr txBox="1"/>
          <p:nvPr/>
        </p:nvSpPr>
        <p:spPr>
          <a:xfrm>
            <a:off x="4996471" y="2879595"/>
            <a:ext cx="201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굿즈샵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F0E61C-6F88-2E16-7A0C-6E582C3C5CB1}"/>
              </a:ext>
            </a:extLst>
          </p:cNvPr>
          <p:cNvSpPr txBox="1"/>
          <p:nvPr/>
        </p:nvSpPr>
        <p:spPr>
          <a:xfrm>
            <a:off x="4996471" y="3758305"/>
            <a:ext cx="201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구독 요금제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AEFEC-F5C0-0496-DED0-982559F71E81}"/>
              </a:ext>
            </a:extLst>
          </p:cNvPr>
          <p:cNvSpPr txBox="1"/>
          <p:nvPr/>
        </p:nvSpPr>
        <p:spPr>
          <a:xfrm>
            <a:off x="4814530" y="4827056"/>
            <a:ext cx="238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배너 광고</a:t>
            </a:r>
          </a:p>
        </p:txBody>
      </p:sp>
    </p:spTree>
    <p:extLst>
      <p:ext uri="{BB962C8B-B14F-4D97-AF65-F5344CB8AC3E}">
        <p14:creationId xmlns:p14="http://schemas.microsoft.com/office/powerpoint/2010/main" val="175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2F622-C3BE-F635-EEDC-8E916B831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01630-9AF5-68FC-1E14-42DD4FEAB478}"/>
              </a:ext>
            </a:extLst>
          </p:cNvPr>
          <p:cNvSpPr txBox="1"/>
          <p:nvPr/>
        </p:nvSpPr>
        <p:spPr>
          <a:xfrm>
            <a:off x="2528356" y="2921168"/>
            <a:ext cx="7135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설계 목적 </a:t>
            </a:r>
            <a:r>
              <a:rPr lang="en-US" altLang="ko-KR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| </a:t>
            </a:r>
            <a:r>
              <a:rPr lang="ko-KR" altLang="en-US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WHY?</a:t>
            </a:r>
            <a:endParaRPr lang="ko-KR" altLang="en-US" sz="6000" b="1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7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4128153" y="2174489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B10AD-AE00-8589-963C-3BE019208DCA}"/>
              </a:ext>
            </a:extLst>
          </p:cNvPr>
          <p:cNvSpPr txBox="1"/>
          <p:nvPr/>
        </p:nvSpPr>
        <p:spPr>
          <a:xfrm>
            <a:off x="5128426" y="4248616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 응답 시간</a:t>
            </a: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8A33DC-5447-3BC1-3ACA-486A4687A769}"/>
              </a:ext>
            </a:extLst>
          </p:cNvPr>
          <p:cNvSpPr txBox="1"/>
          <p:nvPr/>
        </p:nvSpPr>
        <p:spPr>
          <a:xfrm>
            <a:off x="5774021" y="2011555"/>
            <a:ext cx="5536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1.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안정적인 취업을 위해서는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따야한다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2.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어서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SQLD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자격증을 따서 치킨을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받아야한다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812BA8-9D29-D63A-17BF-6BFE00F16EEC}"/>
              </a:ext>
            </a:extLst>
          </p:cNvPr>
          <p:cNvGrpSpPr/>
          <p:nvPr/>
        </p:nvGrpSpPr>
        <p:grpSpPr>
          <a:xfrm>
            <a:off x="881759" y="1363799"/>
            <a:ext cx="4158592" cy="4130402"/>
            <a:chOff x="1049028" y="1601325"/>
            <a:chExt cx="2897071" cy="289707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B2DDF25-BC86-2B28-B621-10D1A7AEB87D}"/>
                </a:ext>
              </a:extLst>
            </p:cNvPr>
            <p:cNvSpPr/>
            <p:nvPr/>
          </p:nvSpPr>
          <p:spPr>
            <a:xfrm>
              <a:off x="1049028" y="1601325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 descr="인공 지능 단색으로 채워진">
              <a:extLst>
                <a:ext uri="{FF2B5EF4-FFF2-40B4-BE49-F238E27FC236}">
                  <a16:creationId xmlns:a16="http://schemas.microsoft.com/office/drawing/2014/main" id="{C1F95E01-C15E-7724-897F-FD01EAC6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0549" y="2055662"/>
              <a:ext cx="1988398" cy="1988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3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3807E-CEEE-D613-E194-9F2BF73C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2EEB813-6C0D-41D2-7577-C0A1569A77C2}"/>
              </a:ext>
            </a:extLst>
          </p:cNvPr>
          <p:cNvGrpSpPr/>
          <p:nvPr/>
        </p:nvGrpSpPr>
        <p:grpSpPr>
          <a:xfrm>
            <a:off x="884441" y="1364400"/>
            <a:ext cx="4129200" cy="4129200"/>
            <a:chOff x="8567630" y="1434057"/>
            <a:chExt cx="2897071" cy="28970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D62118-12CF-3F7E-7767-BC35548A1F4B}"/>
                </a:ext>
              </a:extLst>
            </p:cNvPr>
            <p:cNvSpPr/>
            <p:nvPr/>
          </p:nvSpPr>
          <p:spPr>
            <a:xfrm>
              <a:off x="8567630" y="1434057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흡기 방식 단색으로 채워진">
              <a:extLst>
                <a:ext uri="{FF2B5EF4-FFF2-40B4-BE49-F238E27FC236}">
                  <a16:creationId xmlns:a16="http://schemas.microsoft.com/office/drawing/2014/main" id="{48CA78CA-599E-17C4-848B-E1A6DBF4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0161" y="2026589"/>
              <a:ext cx="1712006" cy="1712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71B6E0-0FCD-C054-8FF6-0F7BCB149518}"/>
              </a:ext>
            </a:extLst>
          </p:cNvPr>
          <p:cNvSpPr txBox="1"/>
          <p:nvPr/>
        </p:nvSpPr>
        <p:spPr>
          <a:xfrm>
            <a:off x="5035938" y="1035711"/>
            <a:ext cx="67822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 관련 책도 좋지만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‘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너무 무겁다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’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인터넷에 있는 기출 문제 사이트들은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버려진 사이트이거나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중구난방이다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 관련 주최기관이 달라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정보가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분산되어있다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5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E9276-DBE9-233A-94D2-3C2D4B6B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D030CD-B80D-8224-5215-754067747895}"/>
              </a:ext>
            </a:extLst>
          </p:cNvPr>
          <p:cNvGrpSpPr/>
          <p:nvPr/>
        </p:nvGrpSpPr>
        <p:grpSpPr>
          <a:xfrm>
            <a:off x="878347" y="1364400"/>
            <a:ext cx="4129200" cy="4129200"/>
            <a:chOff x="4647464" y="1434057"/>
            <a:chExt cx="2897071" cy="289707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DE408A7-D9E3-39CB-F4AD-AB30824295F8}"/>
                </a:ext>
              </a:extLst>
            </p:cNvPr>
            <p:cNvSpPr/>
            <p:nvPr/>
          </p:nvSpPr>
          <p:spPr>
            <a:xfrm>
              <a:off x="4647464" y="1434057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상자 단색으로 채워진">
              <a:extLst>
                <a:ext uri="{FF2B5EF4-FFF2-40B4-BE49-F238E27FC236}">
                  <a16:creationId xmlns:a16="http://schemas.microsoft.com/office/drawing/2014/main" id="{0DADD7BC-4743-E97A-BAEC-E3D4B758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1562" y="1918155"/>
              <a:ext cx="1928875" cy="19288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5C0FE0-6BA1-081D-6762-3CEF3F27C7BC}"/>
              </a:ext>
            </a:extLst>
          </p:cNvPr>
          <p:cNvSpPr txBox="1"/>
          <p:nvPr/>
        </p:nvSpPr>
        <p:spPr>
          <a:xfrm>
            <a:off x="5035938" y="1905505"/>
            <a:ext cx="67822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그렇게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구상하게된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기출풀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(Full)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9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82BB7E-9DF9-76D0-541B-613EEBFA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89" y="6858000"/>
            <a:ext cx="9818167" cy="54623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E9203A-3427-D4FF-33D0-5DB7957DD068}"/>
              </a:ext>
            </a:extLst>
          </p:cNvPr>
          <p:cNvSpPr txBox="1"/>
          <p:nvPr/>
        </p:nvSpPr>
        <p:spPr>
          <a:xfrm>
            <a:off x="9244359" y="160246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메인 화면</a:t>
            </a: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C6BD5FE6-D6AC-A41F-C8E3-632D9972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24108"/>
              </p:ext>
            </p:extLst>
          </p:nvPr>
        </p:nvGraphicFramePr>
        <p:xfrm>
          <a:off x="2419815" y="6858000"/>
          <a:ext cx="8118088" cy="209241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17853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200235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6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no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description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6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우상단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or</a:t>
                      </a:r>
                      <a:r>
                        <a:rPr lang="ko-KR" altLang="en-US" sz="1050" dirty="0"/>
                        <a:t>회원가입 전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pPr latinLnBrk="1"/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회원가입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  <a:tr h="46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좌상단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홈페이지 로고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시험일정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모의시험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시험팁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굿즈샷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구독 버튼 위치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769279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서비스 소개 및 바로가기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454206"/>
                  </a:ext>
                </a:extLst>
              </a:tr>
              <a:tr h="589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화면 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다가오는 시험 일정 안내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회원에 따라 즐겨찾기 또는 관심 등록으로 </a:t>
                      </a:r>
                      <a:r>
                        <a:rPr lang="ko-KR" altLang="en-US" sz="1050" dirty="0" err="1"/>
                        <a:t>변경가능하도록</a:t>
                      </a:r>
                      <a:r>
                        <a:rPr lang="ko-KR" altLang="en-US" sz="1050" dirty="0"/>
                        <a:t> 구현 예정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310768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C44040EA-7334-6D5D-C6FB-FFA09464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86" y="0"/>
            <a:ext cx="579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60294-9318-F1B7-5F3F-B1090183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9AB63840-843A-DC5F-7780-653D208E718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4FE1DF9-080F-385F-8B4B-122051A2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8" r="46811" b="59154"/>
          <a:stretch/>
        </p:blipFill>
        <p:spPr>
          <a:xfrm>
            <a:off x="286214" y="2223452"/>
            <a:ext cx="12348118" cy="53593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BF1AF5-1074-0774-08BD-B5DE51103F17}"/>
              </a:ext>
            </a:extLst>
          </p:cNvPr>
          <p:cNvSpPr txBox="1"/>
          <p:nvPr/>
        </p:nvSpPr>
        <p:spPr>
          <a:xfrm>
            <a:off x="4702830" y="37582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좌측 상단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A2F75E1-C1D9-4AC0-2571-12D47B8DF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38816"/>
              </p:ext>
            </p:extLst>
          </p:nvPr>
        </p:nvGraphicFramePr>
        <p:xfrm>
          <a:off x="1847385" y="997406"/>
          <a:ext cx="8497230" cy="98327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3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좌상단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사이트 로고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시험일정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모의시험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시험팁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굿즈샵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구독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각 버튼을 </a:t>
                      </a:r>
                      <a:r>
                        <a:rPr lang="ko-KR" altLang="en-US" sz="1050" dirty="0" err="1"/>
                        <a:t>누를경우</a:t>
                      </a:r>
                      <a:r>
                        <a:rPr lang="ko-KR" altLang="en-US" sz="1050" dirty="0"/>
                        <a:t> 해당 페이지로 이동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C5ACD-935F-593A-6F0C-C6F6D1FF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91F7C361-723B-7B38-80E1-C2104ACB038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DBD2F5-42EA-634F-1088-BA5FB546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53" t="11250" r="25676" b="47904"/>
          <a:stretch/>
        </p:blipFill>
        <p:spPr>
          <a:xfrm>
            <a:off x="-156118" y="1929160"/>
            <a:ext cx="12348118" cy="53593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2E6451-6831-C262-64C9-21C00698DE69}"/>
              </a:ext>
            </a:extLst>
          </p:cNvPr>
          <p:cNvSpPr txBox="1"/>
          <p:nvPr/>
        </p:nvSpPr>
        <p:spPr>
          <a:xfrm>
            <a:off x="4702830" y="37582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중앙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D14B2F-ED82-C96B-46A8-2972DFE01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35024"/>
              </p:ext>
            </p:extLst>
          </p:nvPr>
        </p:nvGraphicFramePr>
        <p:xfrm>
          <a:off x="1847385" y="997406"/>
          <a:ext cx="8497230" cy="7410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6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서비스 </a:t>
                      </a:r>
                      <a:r>
                        <a:rPr lang="ko-KR" altLang="en-US" sz="1050" dirty="0" err="1"/>
                        <a:t>한줄소개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 풀기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모의고사 응시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8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539</Words>
  <Application>Microsoft Macintosh PowerPoint</Application>
  <PresentationFormat>와이드스크린</PresentationFormat>
  <Paragraphs>157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 Black</vt:lpstr>
      <vt:lpstr>Arial</vt:lpstr>
      <vt:lpstr>Hakgyoansim YeohaengOTF R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jungman park</cp:lastModifiedBy>
  <cp:revision>15</cp:revision>
  <dcterms:created xsi:type="dcterms:W3CDTF">2023-07-09T02:14:59Z</dcterms:created>
  <dcterms:modified xsi:type="dcterms:W3CDTF">2025-05-09T00:16:14Z</dcterms:modified>
</cp:coreProperties>
</file>